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"/>
          <p:cNvSpPr/>
          <p:nvPr/>
        </p:nvSpPr>
        <p:spPr>
          <a:xfrm>
            <a:off x="0" y="312840"/>
            <a:ext cx="9142560" cy="66639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2"/>
          <p:cNvSpPr/>
          <p:nvPr/>
        </p:nvSpPr>
        <p:spPr>
          <a:xfrm>
            <a:off x="2063880" y="3009960"/>
            <a:ext cx="501516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"/>
          <p:cNvSpPr/>
          <p:nvPr/>
        </p:nvSpPr>
        <p:spPr>
          <a:xfrm>
            <a:off x="7884360" y="3600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7" name=""/>
          <p:cNvSpPr/>
          <p:nvPr/>
        </p:nvSpPr>
        <p:spPr>
          <a:xfrm>
            <a:off x="141480" y="919800"/>
            <a:ext cx="8816040" cy="21477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J’ai 50 €. J’achète un livre à 19 €.</a:t>
            </a:r>
            <a:endParaRPr b="0" lang="fr-FR" sz="40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me reste-t-il d’argent ?</a:t>
            </a:r>
            <a:endParaRPr b="0" lang="fr-FR" sz="40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</p:txBody>
      </p:sp>
      <p:sp>
        <p:nvSpPr>
          <p:cNvPr id="258" name=""/>
          <p:cNvSpPr/>
          <p:nvPr/>
        </p:nvSpPr>
        <p:spPr>
          <a:xfrm>
            <a:off x="154440" y="4265280"/>
            <a:ext cx="8545320" cy="219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J’ai 127,50 € dans mon portemonnaie.</a:t>
            </a:r>
            <a:endParaRPr b="0" lang="fr-FR" sz="40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J’achète une cafetière à 39 €. </a:t>
            </a:r>
            <a:endParaRPr b="0" lang="fr-FR" sz="40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me reste-t-il d’argent ?</a:t>
            </a:r>
            <a:endParaRPr b="0" lang="fr-FR" sz="40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0" name="Image 2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61" name="Rectangle : coins arrondis 21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Rectangle : coins arrondis 22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Rectangle : coins arrondis 23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Rectangle : coins arrondis 24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ZoneTexte 20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d’argent qu’il me reste.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26"/>
          <p:cNvSpPr/>
          <p:nvPr/>
        </p:nvSpPr>
        <p:spPr>
          <a:xfrm>
            <a:off x="3435120" y="5569200"/>
            <a:ext cx="56487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31 €.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7" name="Image 2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68" name="Image 2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269" name="Image 2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70" name="ZoneTexte 27"/>
          <p:cNvSpPr/>
          <p:nvPr/>
        </p:nvSpPr>
        <p:spPr>
          <a:xfrm>
            <a:off x="3435120" y="2549160"/>
            <a:ext cx="2612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ZoneTexte 28"/>
          <p:cNvSpPr/>
          <p:nvPr/>
        </p:nvSpPr>
        <p:spPr>
          <a:xfrm>
            <a:off x="3508560" y="4213440"/>
            <a:ext cx="4613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50 – 19 = 31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Rectangle 13"/>
          <p:cNvSpPr/>
          <p:nvPr/>
        </p:nvSpPr>
        <p:spPr>
          <a:xfrm>
            <a:off x="6120000" y="2520000"/>
            <a:ext cx="2880000" cy="5400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Rectangle 14"/>
          <p:cNvSpPr/>
          <p:nvPr/>
        </p:nvSpPr>
        <p:spPr>
          <a:xfrm>
            <a:off x="6120000" y="3060000"/>
            <a:ext cx="14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Rectangle 23"/>
          <p:cNvSpPr/>
          <p:nvPr/>
        </p:nvSpPr>
        <p:spPr>
          <a:xfrm>
            <a:off x="7606080" y="3060000"/>
            <a:ext cx="139392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7" dur="indefinite" restart="never" nodeType="tmRoot">
          <p:childTnLst>
            <p:seq>
              <p:cTn id="188" dur="indefinite" nodeType="mainSeq">
                <p:childTnLst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3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3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2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8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79" name="Rectangle : coins arrondis 2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Rectangle : coins arrondis 2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Rectangle : coins arrondis 27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Rectangle : coins arrondis 28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ZoneTexte 29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d’argent qu’il me reste.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ZoneTexte 30"/>
          <p:cNvSpPr/>
          <p:nvPr/>
        </p:nvSpPr>
        <p:spPr>
          <a:xfrm>
            <a:off x="3435120" y="5569200"/>
            <a:ext cx="56487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</a:t>
            </a: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 me reste 88,50 €.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5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86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287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88" name="ZoneTexte 31"/>
          <p:cNvSpPr/>
          <p:nvPr/>
        </p:nvSpPr>
        <p:spPr>
          <a:xfrm>
            <a:off x="3435120" y="2549160"/>
            <a:ext cx="2612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ZoneTexte 32"/>
          <p:cNvSpPr/>
          <p:nvPr/>
        </p:nvSpPr>
        <p:spPr>
          <a:xfrm>
            <a:off x="3508560" y="4213440"/>
            <a:ext cx="4613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127,50 – 39 = 88,50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 24"/>
          <p:cNvSpPr/>
          <p:nvPr/>
        </p:nvSpPr>
        <p:spPr>
          <a:xfrm>
            <a:off x="6120000" y="2520000"/>
            <a:ext cx="2880000" cy="5400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127,50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 25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 27"/>
          <p:cNvSpPr/>
          <p:nvPr/>
        </p:nvSpPr>
        <p:spPr>
          <a:xfrm>
            <a:off x="7073640" y="3060000"/>
            <a:ext cx="192636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7901640" y="30132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4" dur="indefinite" restart="never" nodeType="tmRoot">
          <p:childTnLst>
            <p:seq>
              <p:cTn id="225" dur="indefinite" nodeType="mainSeq">
                <p:childTnLst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0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0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5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0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5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0" dur="2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2"/>
          <p:cNvSpPr/>
          <p:nvPr/>
        </p:nvSpPr>
        <p:spPr>
          <a:xfrm>
            <a:off x="742320" y="2431080"/>
            <a:ext cx="6129720" cy="23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884360" y="3600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141480" y="919440"/>
            <a:ext cx="8816040" cy="1894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caissiere vérifie le caddie : il y a 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paquets de 6 bouteilles.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y a-t-il de bouteilles au total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54440" y="4264920"/>
            <a:ext cx="8545320" cy="2002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caissiere vérifie le caddie : il y a 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paquets de 12 bouteilles.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y a-t-il de bouteilles au total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41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1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bouteilles.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47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48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49" name="ZoneTexte 15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3"/>
          <p:cNvSpPr/>
          <p:nvPr/>
        </p:nvSpPr>
        <p:spPr>
          <a:xfrm>
            <a:off x="6138000" y="2482920"/>
            <a:ext cx="2422440" cy="57456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 12"/>
          <p:cNvSpPr/>
          <p:nvPr/>
        </p:nvSpPr>
        <p:spPr>
          <a:xfrm>
            <a:off x="6138000" y="3032280"/>
            <a:ext cx="738000" cy="5788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3"/>
          <p:cNvSpPr/>
          <p:nvPr/>
        </p:nvSpPr>
        <p:spPr>
          <a:xfrm>
            <a:off x="3584520" y="4254120"/>
            <a:ext cx="5514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 x 6 = 42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6"/>
          <p:cNvSpPr/>
          <p:nvPr/>
        </p:nvSpPr>
        <p:spPr>
          <a:xfrm>
            <a:off x="3248640" y="5569200"/>
            <a:ext cx="5901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il y a 42 bouteilles.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17"/>
          <p:cNvSpPr/>
          <p:nvPr/>
        </p:nvSpPr>
        <p:spPr>
          <a:xfrm>
            <a:off x="7822440" y="3041640"/>
            <a:ext cx="73800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tangle 18"/>
          <p:cNvSpPr/>
          <p:nvPr/>
        </p:nvSpPr>
        <p:spPr>
          <a:xfrm>
            <a:off x="6976080" y="3058560"/>
            <a:ext cx="738360" cy="57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Accolade fermante 20"/>
          <p:cNvSpPr/>
          <p:nvPr/>
        </p:nvSpPr>
        <p:spPr>
          <a:xfrm rot="5400000">
            <a:off x="7202160" y="2727720"/>
            <a:ext cx="287640" cy="215424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8" name="Rectangle 21"/>
          <p:cNvSpPr/>
          <p:nvPr/>
        </p:nvSpPr>
        <p:spPr>
          <a:xfrm>
            <a:off x="6312600" y="3918960"/>
            <a:ext cx="2109240" cy="3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62" name="Rectangle : coins arrondis 7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 : coins arrondis 9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11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 : coins arrondis 12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7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bouteilles.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7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68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69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70" name="ZoneTexte 8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9"/>
          <p:cNvSpPr/>
          <p:nvPr/>
        </p:nvSpPr>
        <p:spPr>
          <a:xfrm>
            <a:off x="3584520" y="4254120"/>
            <a:ext cx="5514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 x 12 = 96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0"/>
          <p:cNvSpPr/>
          <p:nvPr/>
        </p:nvSpPr>
        <p:spPr>
          <a:xfrm>
            <a:off x="3435120" y="5569200"/>
            <a:ext cx="54331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il y a 96 bouteilles.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901640" y="30132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2"/>
          <p:cNvSpPr/>
          <p:nvPr/>
        </p:nvSpPr>
        <p:spPr>
          <a:xfrm>
            <a:off x="6138000" y="2539080"/>
            <a:ext cx="2422440" cy="57456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Rectangle 15"/>
          <p:cNvSpPr/>
          <p:nvPr/>
        </p:nvSpPr>
        <p:spPr>
          <a:xfrm>
            <a:off x="6138000" y="3088440"/>
            <a:ext cx="738000" cy="5788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Rectangle 19"/>
          <p:cNvSpPr/>
          <p:nvPr/>
        </p:nvSpPr>
        <p:spPr>
          <a:xfrm>
            <a:off x="7822440" y="3097800"/>
            <a:ext cx="73800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Rectangle 20"/>
          <p:cNvSpPr/>
          <p:nvPr/>
        </p:nvSpPr>
        <p:spPr>
          <a:xfrm>
            <a:off x="6976080" y="3114720"/>
            <a:ext cx="738360" cy="57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Accolade fermante 1"/>
          <p:cNvSpPr/>
          <p:nvPr/>
        </p:nvSpPr>
        <p:spPr>
          <a:xfrm rot="5400000">
            <a:off x="7202160" y="2783880"/>
            <a:ext cx="287640" cy="215424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80" name="Rectangle 22"/>
          <p:cNvSpPr/>
          <p:nvPr/>
        </p:nvSpPr>
        <p:spPr>
          <a:xfrm>
            <a:off x="6312600" y="3975120"/>
            <a:ext cx="2109240" cy="3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2"/>
          <p:cNvSpPr/>
          <p:nvPr/>
        </p:nvSpPr>
        <p:spPr>
          <a:xfrm>
            <a:off x="472320" y="2612520"/>
            <a:ext cx="7489440" cy="67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141480" y="1905120"/>
            <a:ext cx="8816040" cy="32652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Un gâteau a été servi pour une fête. Les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enfants ont mangé un quart et les adultes une moitié.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Trouve la fraction de gâteau restante.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86" name="Rectangle : coins arrondis 17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tangle : coins arrondis 18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Rectangle : coins arrondis 19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Rectangle : coins arrondis 2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21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fraction restante de gâteau.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1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92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93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94" name="ZoneTexte 23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25"/>
          <p:cNvSpPr/>
          <p:nvPr/>
        </p:nvSpPr>
        <p:spPr>
          <a:xfrm>
            <a:off x="3435120" y="5569200"/>
            <a:ext cx="54331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un quart du gâteau.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35"/>
          <p:cNvSpPr/>
          <p:nvPr/>
        </p:nvSpPr>
        <p:spPr>
          <a:xfrm>
            <a:off x="8100000" y="3240000"/>
            <a:ext cx="719640" cy="71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8" name="ZoneTexte 1"/>
              <p:cNvSpPr txBox="1"/>
              <p:nvPr/>
            </p:nvSpPr>
            <p:spPr>
              <a:xfrm>
                <a:off x="3600000" y="4021560"/>
                <a:ext cx="210492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99" name=""/>
          <p:cNvGrpSpPr/>
          <p:nvPr/>
        </p:nvGrpSpPr>
        <p:grpSpPr>
          <a:xfrm>
            <a:off x="5940000" y="2516760"/>
            <a:ext cx="2879640" cy="722880"/>
            <a:chOff x="5940000" y="2516760"/>
            <a:chExt cx="2879640" cy="722880"/>
          </a:xfrm>
        </p:grpSpPr>
        <p:sp>
          <p:nvSpPr>
            <p:cNvPr id="200" name="Rectangle 37"/>
            <p:cNvSpPr/>
            <p:nvPr/>
          </p:nvSpPr>
          <p:spPr>
            <a:xfrm>
              <a:off x="6312600" y="2963520"/>
              <a:ext cx="2108880" cy="203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01" name="Rectangle 38"/>
            <p:cNvSpPr/>
            <p:nvPr/>
          </p:nvSpPr>
          <p:spPr>
            <a:xfrm>
              <a:off x="5940000" y="2520000"/>
              <a:ext cx="2879640" cy="71964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02" name="ZoneTexte 3"/>
                <p:cNvSpPr txBox="1"/>
                <p:nvPr/>
              </p:nvSpPr>
              <p:spPr>
                <a:xfrm>
                  <a:off x="7248240" y="2516760"/>
                  <a:ext cx="226440" cy="7196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4</m:t>
                          </m:r>
                        </m:num>
                        <m:den>
                          <m:r>
                            <m:t xml:space="preserve">4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203" name=""/>
          <p:cNvGrpSpPr/>
          <p:nvPr/>
        </p:nvGrpSpPr>
        <p:grpSpPr>
          <a:xfrm>
            <a:off x="6660000" y="3240000"/>
            <a:ext cx="1439640" cy="720360"/>
            <a:chOff x="6660000" y="3240000"/>
            <a:chExt cx="1439640" cy="720360"/>
          </a:xfrm>
        </p:grpSpPr>
        <p:sp>
          <p:nvSpPr>
            <p:cNvPr id="204" name="Rectangle 40"/>
            <p:cNvSpPr/>
            <p:nvPr/>
          </p:nvSpPr>
          <p:spPr>
            <a:xfrm>
              <a:off x="6660000" y="3240000"/>
              <a:ext cx="1439640" cy="719640"/>
            </a:xfrm>
            <a:prstGeom prst="rect">
              <a:avLst/>
            </a:prstGeom>
            <a:solidFill>
              <a:srgbClr val="f4b08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05" name="ZoneTexte 5"/>
                <p:cNvSpPr txBox="1"/>
                <p:nvPr/>
              </p:nvSpPr>
              <p:spPr>
                <a:xfrm>
                  <a:off x="7038720" y="3240720"/>
                  <a:ext cx="686160" cy="7196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2</m:t>
                          </m:r>
                        </m:den>
                      </m:f>
                      <m:r>
                        <m:t xml:space="preserve">=</m:t>
                      </m:r>
                      <m:f>
                        <m:num>
                          <m:r>
                            <m:t xml:space="preserve">2</m:t>
                          </m:r>
                        </m:num>
                        <m:den>
                          <m:r>
                            <m:t xml:space="preserve">4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206" name=""/>
          <p:cNvGrpSpPr/>
          <p:nvPr/>
        </p:nvGrpSpPr>
        <p:grpSpPr>
          <a:xfrm>
            <a:off x="5940000" y="3231000"/>
            <a:ext cx="719640" cy="728640"/>
            <a:chOff x="5940000" y="3231000"/>
            <a:chExt cx="719640" cy="728640"/>
          </a:xfrm>
        </p:grpSpPr>
        <p:sp>
          <p:nvSpPr>
            <p:cNvPr id="207" name="Rectangle 34"/>
            <p:cNvSpPr/>
            <p:nvPr/>
          </p:nvSpPr>
          <p:spPr>
            <a:xfrm>
              <a:off x="5940000" y="3240000"/>
              <a:ext cx="719640" cy="7196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08" name="ZoneTexte 6"/>
                <p:cNvSpPr txBox="1"/>
                <p:nvPr/>
              </p:nvSpPr>
              <p:spPr>
                <a:xfrm>
                  <a:off x="6210000" y="3231000"/>
                  <a:ext cx="226440" cy="7196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4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7884360" y="3600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3" name=""/>
          <p:cNvSpPr/>
          <p:nvPr/>
        </p:nvSpPr>
        <p:spPr>
          <a:xfrm>
            <a:off x="141480" y="919800"/>
            <a:ext cx="8816040" cy="21477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la boite de chocolats, il y a 24 chocolats. Je mange la moitié et ma sœur en mange ensuite trois.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en reste-t-il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14" name=""/>
          <p:cNvSpPr/>
          <p:nvPr/>
        </p:nvSpPr>
        <p:spPr>
          <a:xfrm>
            <a:off x="154440" y="4265280"/>
            <a:ext cx="8545320" cy="219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la boite de chocolats, il y a 24 chocolats. Je mange un tiers puis ma soeur mange trois chocolats.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en reste-t-il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17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ZoneTexte 11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chocolats restants.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ZoneTexte 17"/>
          <p:cNvSpPr/>
          <p:nvPr/>
        </p:nvSpPr>
        <p:spPr>
          <a:xfrm>
            <a:off x="3435120" y="5569200"/>
            <a:ext cx="5648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9 chocolats dans la boite.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2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22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26" name="ZoneTexte 15"/>
          <p:cNvSpPr/>
          <p:nvPr/>
        </p:nvSpPr>
        <p:spPr>
          <a:xfrm>
            <a:off x="3435120" y="2549160"/>
            <a:ext cx="2612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22"/>
          <p:cNvSpPr/>
          <p:nvPr/>
        </p:nvSpPr>
        <p:spPr>
          <a:xfrm>
            <a:off x="3508560" y="4213440"/>
            <a:ext cx="4613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24 – 12 – 3 = 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 4"/>
          <p:cNvSpPr/>
          <p:nvPr/>
        </p:nvSpPr>
        <p:spPr>
          <a:xfrm>
            <a:off x="6120000" y="2520000"/>
            <a:ext cx="2880000" cy="5400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24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Rectangle 5"/>
          <p:cNvSpPr/>
          <p:nvPr/>
        </p:nvSpPr>
        <p:spPr>
          <a:xfrm>
            <a:off x="6120000" y="3060000"/>
            <a:ext cx="14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moitié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tangle 6"/>
          <p:cNvSpPr/>
          <p:nvPr/>
        </p:nvSpPr>
        <p:spPr>
          <a:xfrm>
            <a:off x="7560000" y="3060000"/>
            <a:ext cx="360000" cy="540000"/>
          </a:xfrm>
          <a:prstGeom prst="rect">
            <a:avLst/>
          </a:prstGeom>
          <a:solidFill>
            <a:srgbClr val="eba97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Rectangle 7"/>
          <p:cNvSpPr/>
          <p:nvPr/>
        </p:nvSpPr>
        <p:spPr>
          <a:xfrm>
            <a:off x="7920000" y="3060000"/>
            <a:ext cx="1080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3" dur="indefinite" restart="never" nodeType="tmRoot">
          <p:childTnLst>
            <p:seq>
              <p:cTn id="104" dur="indefinite" nodeType="mainSeq">
                <p:childTnLst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4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5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36" name="Rectangle : coins arrondis 13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 : coins arrondis 14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 : coins arrondis 15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 : coins arrondis 16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2"/>
          <p:cNvSpPr/>
          <p:nvPr/>
        </p:nvSpPr>
        <p:spPr>
          <a:xfrm>
            <a:off x="3402000" y="115560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nombre de chocolats restants.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14"/>
          <p:cNvSpPr/>
          <p:nvPr/>
        </p:nvSpPr>
        <p:spPr>
          <a:xfrm>
            <a:off x="3435120" y="5569200"/>
            <a:ext cx="5648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</a:t>
            </a: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 reste 13 chocolats dans la boite.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2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43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244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45" name="ZoneTexte 18"/>
          <p:cNvSpPr/>
          <p:nvPr/>
        </p:nvSpPr>
        <p:spPr>
          <a:xfrm>
            <a:off x="3435120" y="2549160"/>
            <a:ext cx="2612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19"/>
          <p:cNvSpPr/>
          <p:nvPr/>
        </p:nvSpPr>
        <p:spPr>
          <a:xfrm>
            <a:off x="3508560" y="4213440"/>
            <a:ext cx="4613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24 – 8 – 3 = 13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Rectangle 8"/>
          <p:cNvSpPr/>
          <p:nvPr/>
        </p:nvSpPr>
        <p:spPr>
          <a:xfrm>
            <a:off x="6120000" y="2520000"/>
            <a:ext cx="2880000" cy="5400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24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Rectangle 9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tiers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Rectangle 10"/>
          <p:cNvSpPr/>
          <p:nvPr/>
        </p:nvSpPr>
        <p:spPr>
          <a:xfrm>
            <a:off x="7081200" y="3060000"/>
            <a:ext cx="360000" cy="540000"/>
          </a:xfrm>
          <a:prstGeom prst="rect">
            <a:avLst/>
          </a:prstGeom>
          <a:solidFill>
            <a:srgbClr val="eba97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Rectangle 11"/>
          <p:cNvSpPr/>
          <p:nvPr/>
        </p:nvSpPr>
        <p:spPr>
          <a:xfrm>
            <a:off x="7441200" y="3060000"/>
            <a:ext cx="15588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>
            <a:off x="7901640" y="30132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5" dur="indefinite" restart="never" nodeType="tmRoot">
          <p:childTnLst>
            <p:seq>
              <p:cTn id="146" dur="indefinite" nodeType="mainSeq">
                <p:childTnLst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2025-12-30T09:35:53Z</dcterms:modified>
  <cp:revision>110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